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3" autoAdjust="0"/>
    <p:restoredTop sz="92197" autoAdjust="0"/>
  </p:normalViewPr>
  <p:slideViewPr>
    <p:cSldViewPr snapToGrid="0" snapToObjects="1" showGuides="1">
      <p:cViewPr varScale="1">
        <p:scale>
          <a:sx n="51" d="100"/>
          <a:sy n="51" d="100"/>
        </p:scale>
        <p:origin x="86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5/2/18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5/2/18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5/2/18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1.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2.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3.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5.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9.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443578" y="5675464"/>
            <a:ext cx="3606656" cy="646331"/>
          </a:xfrm>
          <a:prstGeom prst="rect">
            <a:avLst/>
          </a:prstGeom>
        </p:spPr>
        <p:txBody>
          <a:bodyPr wrap="square">
            <a:spAutoFit/>
          </a:bodyPr>
          <a:lstStyle/>
          <a:p>
            <a:pPr algn="ctr"/>
            <a:r>
              <a:rPr lang="es-ES_tradnl" b="1" dirty="0" smtClean="0">
                <a:solidFill>
                  <a:srgbClr val="0A253E"/>
                </a:solidFill>
                <a:latin typeface="Candara"/>
                <a:cs typeface="Candara"/>
              </a:rPr>
              <a:t>PBY3101: </a:t>
            </a:r>
            <a:r>
              <a:rPr lang="es-ES_tradnl" b="1" dirty="0" err="1" smtClean="0">
                <a:solidFill>
                  <a:srgbClr val="0A253E"/>
                </a:solidFill>
                <a:latin typeface="Candara"/>
                <a:cs typeface="Candara"/>
              </a:rPr>
              <a:t>Programaci</a:t>
            </a:r>
            <a:r>
              <a:rPr lang="es-ES" b="1" dirty="0" err="1" smtClean="0">
                <a:solidFill>
                  <a:srgbClr val="0A253E"/>
                </a:solidFill>
                <a:latin typeface="Candara"/>
                <a:cs typeface="Candara"/>
              </a:rPr>
              <a:t>ón</a:t>
            </a:r>
            <a:r>
              <a:rPr lang="es-ES" b="1" dirty="0" smtClean="0">
                <a:solidFill>
                  <a:srgbClr val="0A253E"/>
                </a:solidFill>
                <a:latin typeface="Candara"/>
                <a:cs typeface="Candara"/>
              </a:rPr>
              <a:t> de Base de Datos</a:t>
            </a:r>
            <a:endParaRPr lang="es-ES_tradnl" b="1" dirty="0">
              <a:solidFill>
                <a:srgbClr val="0A253E"/>
              </a:solidFill>
              <a:latin typeface="Candara"/>
              <a:cs typeface="Candara"/>
            </a:endParaRPr>
          </a:p>
        </p:txBody>
      </p:sp>
      <p:sp>
        <p:nvSpPr>
          <p:cNvPr id="8" name="Rectángulo 7"/>
          <p:cNvSpPr/>
          <p:nvPr/>
        </p:nvSpPr>
        <p:spPr>
          <a:xfrm>
            <a:off x="318052" y="3490672"/>
            <a:ext cx="3857708" cy="954107"/>
          </a:xfrm>
          <a:prstGeom prst="rect">
            <a:avLst/>
          </a:prstGeom>
        </p:spPr>
        <p:txBody>
          <a:bodyPr wrap="square">
            <a:spAutoFit/>
          </a:bodyPr>
          <a:lstStyle/>
          <a:p>
            <a:pPr algn="just"/>
            <a:r>
              <a:rPr lang="es-ES_tradnl" sz="2800" b="1" dirty="0" smtClean="0">
                <a:solidFill>
                  <a:srgbClr val="0A253E"/>
                </a:solidFill>
                <a:latin typeface="Candara"/>
                <a:cs typeface="Candara"/>
              </a:rPr>
              <a:t>¿</a:t>
            </a:r>
            <a:r>
              <a:rPr lang="es-ES_tradnl" sz="2800" b="1" dirty="0" err="1" smtClean="0">
                <a:solidFill>
                  <a:srgbClr val="0A253E"/>
                </a:solidFill>
                <a:latin typeface="Candara"/>
                <a:cs typeface="Candara"/>
              </a:rPr>
              <a:t>Qu</a:t>
            </a:r>
            <a:r>
              <a:rPr lang="es-ES" sz="2800" b="1" dirty="0" smtClean="0">
                <a:solidFill>
                  <a:srgbClr val="0A253E"/>
                </a:solidFill>
                <a:latin typeface="Candara"/>
                <a:cs typeface="Candara"/>
              </a:rPr>
              <a:t>é son las Estructuras de Control?</a:t>
            </a:r>
            <a:endParaRPr lang="es-ES_tradnl" sz="2800" b="1" dirty="0">
              <a:solidFill>
                <a:srgbClr val="0A253E"/>
              </a:solidFill>
              <a:latin typeface="Candara"/>
              <a:cs typeface="Candara"/>
            </a:endParaRPr>
          </a:p>
        </p:txBody>
      </p:sp>
      <p:sp>
        <p:nvSpPr>
          <p:cNvPr id="9" name="Rectángulo 8"/>
          <p:cNvSpPr/>
          <p:nvPr/>
        </p:nvSpPr>
        <p:spPr>
          <a:xfrm>
            <a:off x="1491179" y="6269294"/>
            <a:ext cx="1511454" cy="369332"/>
          </a:xfrm>
          <a:prstGeom prst="rect">
            <a:avLst/>
          </a:prstGeom>
        </p:spPr>
        <p:txBody>
          <a:bodyPr wrap="square">
            <a:spAutoFit/>
          </a:bodyPr>
          <a:lstStyle/>
          <a:p>
            <a:r>
              <a:rPr lang="es-ES_tradnl" dirty="0" smtClean="0">
                <a:solidFill>
                  <a:schemeClr val="bg1">
                    <a:lumMod val="50000"/>
                  </a:schemeClr>
                </a:solidFill>
                <a:latin typeface="Candara"/>
                <a:cs typeface="Candara"/>
              </a:rPr>
              <a:t>Marzo, 2018</a:t>
            </a:r>
            <a:endParaRPr lang="es-ES_tradnl" dirty="0">
              <a:solidFill>
                <a:schemeClr val="bg1">
                  <a:lumMod val="50000"/>
                </a:schemeClr>
              </a:solidFill>
              <a:latin typeface="Candara"/>
              <a:cs typeface="Candar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82600" y="1397001"/>
            <a:ext cx="8229600" cy="1473199"/>
          </a:xfrm>
        </p:spPr>
        <p:txBody>
          <a:bodyPr>
            <a:normAutofit/>
          </a:bodyPr>
          <a:lstStyle/>
          <a:p>
            <a:pPr marL="0" indent="0" algn="just">
              <a:buNone/>
            </a:pPr>
            <a:r>
              <a:rPr lang="es-MX" sz="2400" dirty="0">
                <a:solidFill>
                  <a:schemeClr val="tx2">
                    <a:lumMod val="50000"/>
                  </a:schemeClr>
                </a:solidFill>
              </a:rPr>
              <a:t>En el bloque PL/SQL del ejemplo, la condición usa el operador AND por lo tanto, esta condición es evaluada como TRUE sólo si ambas condiciones son evaluadas como TRUE.  </a:t>
            </a:r>
            <a:endParaRPr lang="es-ES_tradnl" sz="2400" dirty="0">
              <a:solidFill>
                <a:schemeClr val="tx2">
                  <a:lumMod val="50000"/>
                </a:schemeClr>
              </a:solidFill>
            </a:endParaRPr>
          </a:p>
        </p:txBody>
      </p:sp>
      <p:sp>
        <p:nvSpPr>
          <p:cNvPr id="3" name="Rectangle 2"/>
          <p:cNvSpPr>
            <a:spLocks noChangeArrowheads="1"/>
          </p:cNvSpPr>
          <p:nvPr/>
        </p:nvSpPr>
        <p:spPr bwMode="auto">
          <a:xfrm>
            <a:off x="2057399" y="2666999"/>
            <a:ext cx="16254616" cy="6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38915113"/>
              </p:ext>
            </p:extLst>
          </p:nvPr>
        </p:nvGraphicFramePr>
        <p:xfrm>
          <a:off x="2045400" y="2698392"/>
          <a:ext cx="4660200" cy="3170465"/>
        </p:xfrm>
        <a:graphic>
          <a:graphicData uri="http://schemas.openxmlformats.org/presentationml/2006/ole">
            <mc:AlternateContent xmlns:mc="http://schemas.openxmlformats.org/markup-compatibility/2006">
              <mc:Choice xmlns:v="urn:schemas-microsoft-com:vml" Requires="v">
                <p:oleObj spid="_x0000_s6149" r:id="rId3" imgW="4982270" imgH="3381847" progId="PBrush">
                  <p:embed/>
                </p:oleObj>
              </mc:Choice>
              <mc:Fallback>
                <p:oleObj r:id="rId3" imgW="4982270" imgH="338184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400" y="2698392"/>
                        <a:ext cx="4660200" cy="3170465"/>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481249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2362201"/>
            <a:ext cx="8001000" cy="2387599"/>
          </a:xfrm>
        </p:spPr>
        <p:txBody>
          <a:bodyPr>
            <a:normAutofit/>
          </a:bodyPr>
          <a:lstStyle/>
          <a:p>
            <a:pPr marL="0" indent="0" algn="just">
              <a:buNone/>
            </a:pPr>
            <a:r>
              <a:rPr lang="es-MX" sz="2400" dirty="0">
                <a:solidFill>
                  <a:schemeClr val="tx2">
                    <a:lumMod val="50000"/>
                  </a:schemeClr>
                </a:solidFill>
              </a:rPr>
              <a:t>En este caso, como sólo una de las condiciones es verdadera el control pasa a la instrucción ELSE y el bloque actualiza el bono de las cargas familiares con el valor 70000, si la primera condición hubiera sido verdadera, las cargas familiares se actualizaría el bono con valor 30000, para el rut de empleado </a:t>
            </a:r>
            <a:r>
              <a:rPr lang="es-CL" sz="2400" dirty="0">
                <a:solidFill>
                  <a:schemeClr val="tx2">
                    <a:lumMod val="50000"/>
                  </a:schemeClr>
                </a:solidFill>
              </a:rPr>
              <a:t>11346987-K. </a:t>
            </a:r>
            <a:endParaRPr lang="es-ES_tradnl" sz="2400" dirty="0">
              <a:solidFill>
                <a:schemeClr val="tx2">
                  <a:lumMod val="50000"/>
                </a:schemeClr>
              </a:solidFill>
            </a:endParaRPr>
          </a:p>
          <a:p>
            <a:pPr marL="0" indent="0">
              <a:buNone/>
            </a:pPr>
            <a:endParaRPr lang="es-ES_tradnl" dirty="0"/>
          </a:p>
        </p:txBody>
      </p:sp>
      <p:sp>
        <p:nvSpPr>
          <p:cNvPr id="3" name="Rectángulo 2"/>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977713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73102" y="1533602"/>
            <a:ext cx="2870200" cy="4216399"/>
          </a:xfrm>
        </p:spPr>
        <p:txBody>
          <a:bodyPr>
            <a:normAutofit lnSpcReduction="10000"/>
          </a:bodyPr>
          <a:lstStyle/>
          <a:p>
            <a:pPr marL="0" indent="0" algn="just">
              <a:buNone/>
            </a:pPr>
            <a:r>
              <a:rPr lang="es-MX" sz="2400" dirty="0">
                <a:solidFill>
                  <a:schemeClr val="tx2">
                    <a:lumMod val="50000"/>
                  </a:schemeClr>
                </a:solidFill>
              </a:rPr>
              <a:t>En el ejemplo se valida si el tipo de transacción es ‘CR’, que implica actualizar balance, sumando balance + crédito, para la sucursal 1. En caso contrario actualiza balance restando balance – debido, para la sucursal 1. </a:t>
            </a:r>
            <a:endParaRPr lang="es-ES_tradnl" sz="2400" dirty="0">
              <a:solidFill>
                <a:schemeClr val="tx2">
                  <a:lumMod val="50000"/>
                </a:schemeClr>
              </a:solidFill>
            </a:endParaRPr>
          </a:p>
        </p:txBody>
      </p:sp>
      <p:sp>
        <p:nvSpPr>
          <p:cNvPr id="3" name="Rectangle 2"/>
          <p:cNvSpPr>
            <a:spLocks noChangeArrowheads="1"/>
          </p:cNvSpPr>
          <p:nvPr/>
        </p:nvSpPr>
        <p:spPr bwMode="auto">
          <a:xfrm>
            <a:off x="4114800" y="2031999"/>
            <a:ext cx="193287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712228214"/>
              </p:ext>
            </p:extLst>
          </p:nvPr>
        </p:nvGraphicFramePr>
        <p:xfrm>
          <a:off x="3733801" y="2032000"/>
          <a:ext cx="4950142" cy="3219604"/>
        </p:xfrm>
        <a:graphic>
          <a:graphicData uri="http://schemas.openxmlformats.org/presentationml/2006/ole">
            <mc:AlternateContent xmlns:mc="http://schemas.openxmlformats.org/markup-compatibility/2006">
              <mc:Choice xmlns:v="urn:schemas-microsoft-com:vml" Requires="v">
                <p:oleObj spid="_x0000_s7173" r:id="rId3" imgW="8019048" imgH="5191850" progId="PBrush">
                  <p:embed/>
                </p:oleObj>
              </mc:Choice>
              <mc:Fallback>
                <p:oleObj r:id="rId3" imgW="8019048" imgH="519185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1" y="2032000"/>
                        <a:ext cx="4950142" cy="3219604"/>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909889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19201"/>
            <a:ext cx="8077200" cy="1625599"/>
          </a:xfrm>
        </p:spPr>
        <p:txBody>
          <a:bodyPr>
            <a:normAutofit lnSpcReduction="10000"/>
          </a:bodyPr>
          <a:lstStyle/>
          <a:p>
            <a:pPr marL="0" indent="0" algn="just">
              <a:buNone/>
            </a:pPr>
            <a:r>
              <a:rPr lang="es-MX" sz="2400" b="1" dirty="0">
                <a:solidFill>
                  <a:schemeClr val="tx2">
                    <a:lumMod val="75000"/>
                  </a:schemeClr>
                </a:solidFill>
              </a:rPr>
              <a:t>Sentencia IF THEN ELSE</a:t>
            </a:r>
            <a:endParaRPr lang="es-ES_tradnl" sz="2400" dirty="0">
              <a:solidFill>
                <a:schemeClr val="tx2">
                  <a:lumMod val="75000"/>
                </a:schemeClr>
              </a:solidFill>
            </a:endParaRPr>
          </a:p>
          <a:p>
            <a:pPr marL="0" indent="0" algn="just">
              <a:buNone/>
            </a:pPr>
            <a:r>
              <a:rPr lang="es-MX" sz="2400" dirty="0">
                <a:solidFill>
                  <a:schemeClr val="tx2">
                    <a:lumMod val="50000"/>
                  </a:schemeClr>
                </a:solidFill>
              </a:rPr>
              <a:t>El bloque PL/SQL del ejemplo, valida el valor de la variable </a:t>
            </a:r>
            <a:r>
              <a:rPr lang="es-MX" sz="2400" b="1" dirty="0">
                <a:solidFill>
                  <a:schemeClr val="tx2">
                    <a:lumMod val="75000"/>
                  </a:schemeClr>
                </a:solidFill>
              </a:rPr>
              <a:t>v_mi_edad</a:t>
            </a:r>
            <a:r>
              <a:rPr lang="es-MX" sz="2400" dirty="0">
                <a:solidFill>
                  <a:schemeClr val="tx2">
                    <a:lumMod val="50000"/>
                  </a:schemeClr>
                </a:solidFill>
              </a:rPr>
              <a:t>. La cláusula IF contiene múltiples cláusulas ELSIF y un ELSE. </a:t>
            </a:r>
            <a:endParaRPr lang="es-ES_tradnl" sz="2400" dirty="0">
              <a:solidFill>
                <a:schemeClr val="tx2">
                  <a:lumMod val="50000"/>
                </a:schemeClr>
              </a:solidFill>
            </a:endParaRPr>
          </a:p>
        </p:txBody>
      </p:sp>
      <p:sp>
        <p:nvSpPr>
          <p:cNvPr id="3" name="Rectangle 2"/>
          <p:cNvSpPr>
            <a:spLocks noChangeArrowheads="1"/>
          </p:cNvSpPr>
          <p:nvPr/>
        </p:nvSpPr>
        <p:spPr bwMode="auto">
          <a:xfrm>
            <a:off x="2209799" y="2844800"/>
            <a:ext cx="26751867" cy="5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774643583"/>
              </p:ext>
            </p:extLst>
          </p:nvPr>
        </p:nvGraphicFramePr>
        <p:xfrm>
          <a:off x="2209799" y="2844800"/>
          <a:ext cx="4500335" cy="3124200"/>
        </p:xfrm>
        <a:graphic>
          <a:graphicData uri="http://schemas.openxmlformats.org/presentationml/2006/ole">
            <mc:AlternateContent xmlns:mc="http://schemas.openxmlformats.org/markup-compatibility/2006">
              <mc:Choice xmlns:v="urn:schemas-microsoft-com:vml" Requires="v">
                <p:oleObj spid="_x0000_s8197" r:id="rId3" imgW="9438095" imgH="6419048" progId="PBrush">
                  <p:embed/>
                </p:oleObj>
              </mc:Choice>
              <mc:Fallback>
                <p:oleObj r:id="rId3" imgW="9438095" imgH="641904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799" y="2844800"/>
                        <a:ext cx="4500335" cy="3124200"/>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2114753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1778001"/>
            <a:ext cx="8026400" cy="3632199"/>
          </a:xfrm>
        </p:spPr>
        <p:txBody>
          <a:bodyPr>
            <a:normAutofit lnSpcReduction="10000"/>
          </a:bodyPr>
          <a:lstStyle/>
          <a:p>
            <a:pPr marL="0" indent="0" algn="just">
              <a:buNone/>
            </a:pPr>
            <a:r>
              <a:rPr lang="es-MX" sz="2400" dirty="0">
                <a:solidFill>
                  <a:schemeClr val="tx2">
                    <a:lumMod val="50000"/>
                  </a:schemeClr>
                </a:solidFill>
              </a:rPr>
              <a:t>La condición para ELSIF son seguidas por la cláusula THEN que es ejecutada si la condición del ELSIF retorna TRUE. </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 </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Cuando se tienen múltiples cláusulas ELSIF, si la primera condición es FALSE o NULL el control pasa a la siguiente cláusula ELSIF hasta que alguna de ellas retorne TRUE. </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 </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Las condiciones son evaluadas una a una. Si todas son FALSE o NULL se ejecutarán las sentencias de la cláusula ELSE si existe. </a:t>
            </a:r>
            <a:endParaRPr lang="es-ES_tradnl" sz="2400" dirty="0">
              <a:solidFill>
                <a:schemeClr val="tx2">
                  <a:lumMod val="50000"/>
                </a:schemeClr>
              </a:solidFill>
            </a:endParaRPr>
          </a:p>
        </p:txBody>
      </p:sp>
      <p:sp>
        <p:nvSpPr>
          <p:cNvPr id="3" name="Rectángulo 2"/>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3964730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168400"/>
            <a:ext cx="3759200" cy="4805363"/>
          </a:xfrm>
        </p:spPr>
        <p:txBody>
          <a:bodyPr>
            <a:noAutofit/>
          </a:bodyPr>
          <a:lstStyle/>
          <a:p>
            <a:pPr marL="0" indent="0" algn="just">
              <a:buNone/>
            </a:pPr>
            <a:r>
              <a:rPr lang="es-MX" sz="2400" dirty="0">
                <a:solidFill>
                  <a:schemeClr val="tx2">
                    <a:lumMod val="50000"/>
                  </a:schemeClr>
                </a:solidFill>
              </a:rPr>
              <a:t>En el ejemplo, se valida la variable v_edad. Las cláusulas son evaluadas una a una hasta que alguna de ellas retorne TRUE. En el ejemplo, la variable es menor a 40, por lo tanto, el bloque actualizará el bono en 40000</a:t>
            </a:r>
            <a:r>
              <a:rPr lang="es-MX" sz="2400" dirty="0" smtClean="0">
                <a:solidFill>
                  <a:schemeClr val="tx2">
                    <a:lumMod val="50000"/>
                  </a:schemeClr>
                </a:solidFill>
              </a:rPr>
              <a:t>.</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Si todas las condiciones son FALSE o NULL se ejecutarán las sentencias de la cláusula ELSE (si existe). </a:t>
            </a:r>
            <a:endParaRPr lang="es-ES_tradnl" sz="2400" dirty="0">
              <a:solidFill>
                <a:schemeClr val="tx2">
                  <a:lumMod val="50000"/>
                </a:schemeClr>
              </a:solidFill>
            </a:endParaRPr>
          </a:p>
        </p:txBody>
      </p:sp>
      <p:sp>
        <p:nvSpPr>
          <p:cNvPr id="3" name="Rectangle 2"/>
          <p:cNvSpPr>
            <a:spLocks noChangeArrowheads="1"/>
          </p:cNvSpPr>
          <p:nvPr/>
        </p:nvSpPr>
        <p:spPr bwMode="auto">
          <a:xfrm>
            <a:off x="4546599" y="1752599"/>
            <a:ext cx="18421487" cy="52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819674819"/>
              </p:ext>
            </p:extLst>
          </p:nvPr>
        </p:nvGraphicFramePr>
        <p:xfrm>
          <a:off x="4546599" y="1556661"/>
          <a:ext cx="3962400" cy="4417102"/>
        </p:xfrm>
        <a:graphic>
          <a:graphicData uri="http://schemas.openxmlformats.org/presentationml/2006/ole">
            <mc:AlternateContent xmlns:mc="http://schemas.openxmlformats.org/markup-compatibility/2006">
              <mc:Choice xmlns:v="urn:schemas-microsoft-com:vml" Requires="v">
                <p:oleObj spid="_x0000_s9223" r:id="rId3" imgW="4695238" imgH="5266667" progId="PBrush">
                  <p:embed/>
                </p:oleObj>
              </mc:Choice>
              <mc:Fallback>
                <p:oleObj r:id="rId3" imgW="4695238" imgH="526666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599" y="1556661"/>
                        <a:ext cx="3962400" cy="4417102"/>
                      </a:xfrm>
                      <a:prstGeom prst="rect">
                        <a:avLst/>
                      </a:prstGeom>
                      <a:noFill/>
                    </p:spPr>
                  </p:pic>
                </p:oleObj>
              </mc:Fallback>
            </mc:AlternateContent>
          </a:graphicData>
        </a:graphic>
      </p:graphicFrame>
      <p:sp>
        <p:nvSpPr>
          <p:cNvPr id="9" name="Rectángulo 8"/>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221181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1270001"/>
            <a:ext cx="8026400" cy="2032000"/>
          </a:xfrm>
        </p:spPr>
        <p:txBody>
          <a:bodyPr>
            <a:normAutofit/>
          </a:bodyPr>
          <a:lstStyle/>
          <a:p>
            <a:pPr marL="0" indent="0" algn="just">
              <a:buNone/>
            </a:pPr>
            <a:r>
              <a:rPr lang="es-ES" sz="2400" dirty="0">
                <a:solidFill>
                  <a:schemeClr val="tx2">
                    <a:lumMod val="50000"/>
                  </a:schemeClr>
                </a:solidFill>
              </a:rPr>
              <a:t>Las sentencias IF THEN ELSE, pueden considerar sentencias propias de PL/SQL, como también sentencias DML como se puede apreciar en el ejemplo, donde se valida el tipo de transacción, y dependiendo del resultado, se aplican 3 posibles acciones, 2 de actualización y 1 de mensaje de validación. </a:t>
            </a:r>
            <a:endParaRPr lang="es-ES_tradnl" sz="2400" dirty="0">
              <a:solidFill>
                <a:schemeClr val="tx2">
                  <a:lumMod val="50000"/>
                </a:schemeClr>
              </a:solidFill>
            </a:endParaRPr>
          </a:p>
        </p:txBody>
      </p:sp>
      <p:sp>
        <p:nvSpPr>
          <p:cNvPr id="3" name="Rectangle 2"/>
          <p:cNvSpPr>
            <a:spLocks noChangeArrowheads="1"/>
          </p:cNvSpPr>
          <p:nvPr/>
        </p:nvSpPr>
        <p:spPr bwMode="auto">
          <a:xfrm>
            <a:off x="1397000" y="3581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593125687"/>
              </p:ext>
            </p:extLst>
          </p:nvPr>
        </p:nvGraphicFramePr>
        <p:xfrm>
          <a:off x="2679700" y="3302001"/>
          <a:ext cx="3886200" cy="2569388"/>
        </p:xfrm>
        <a:graphic>
          <a:graphicData uri="http://schemas.openxmlformats.org/presentationml/2006/ole">
            <mc:AlternateContent xmlns:mc="http://schemas.openxmlformats.org/markup-compatibility/2006">
              <mc:Choice xmlns:v="urn:schemas-microsoft-com:vml" Requires="v">
                <p:oleObj spid="_x0000_s10245" r:id="rId3" imgW="4742857" imgH="3095238" progId="PBrush">
                  <p:embed/>
                </p:oleObj>
              </mc:Choice>
              <mc:Fallback>
                <p:oleObj r:id="rId3" imgW="4742857" imgH="309523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700" y="3302001"/>
                        <a:ext cx="3886200" cy="2569388"/>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2075556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349595" y="1498601"/>
            <a:ext cx="4191000" cy="4495800"/>
          </a:xfrm>
        </p:spPr>
        <p:txBody>
          <a:bodyPr>
            <a:normAutofit/>
          </a:bodyPr>
          <a:lstStyle/>
          <a:p>
            <a:pPr marL="0" indent="0" algn="just">
              <a:buNone/>
            </a:pPr>
            <a:r>
              <a:rPr lang="es-MX" sz="2400" b="1" dirty="0">
                <a:solidFill>
                  <a:schemeClr val="tx2">
                    <a:lumMod val="75000"/>
                  </a:schemeClr>
                </a:solidFill>
              </a:rPr>
              <a:t>Valores Nulos en Sentencias IF</a:t>
            </a:r>
            <a:endParaRPr lang="es-ES_tradnl" sz="2400" dirty="0">
              <a:solidFill>
                <a:schemeClr val="tx2">
                  <a:lumMod val="75000"/>
                </a:schemeClr>
              </a:solidFill>
            </a:endParaRPr>
          </a:p>
          <a:p>
            <a:pPr marL="0" indent="0" algn="just">
              <a:buNone/>
            </a:pPr>
            <a:r>
              <a:rPr lang="es-MX" sz="2400" dirty="0" smtClean="0">
                <a:solidFill>
                  <a:schemeClr val="tx2">
                    <a:lumMod val="50000"/>
                  </a:schemeClr>
                </a:solidFill>
              </a:rPr>
              <a:t>En </a:t>
            </a:r>
            <a:r>
              <a:rPr lang="es-MX" sz="2400" dirty="0">
                <a:solidFill>
                  <a:schemeClr val="tx2">
                    <a:lumMod val="50000"/>
                  </a:schemeClr>
                </a:solidFill>
              </a:rPr>
              <a:t>el bloque PL/SQL, la variable v_edad es declarada pero no inicializada. La condición en la sentencia IF retorna NULL (en lugar de TRUE o FALSE) por lo tanto, en este caso, el control se entrega a la sentencia ELSE actualizando el valor de bono en en 40000 para el rut de empleado </a:t>
            </a:r>
            <a:r>
              <a:rPr lang="es-CL" sz="2400" dirty="0">
                <a:solidFill>
                  <a:schemeClr val="tx2">
                    <a:lumMod val="50000"/>
                  </a:schemeClr>
                </a:solidFill>
              </a:rPr>
              <a:t>11346987-K. </a:t>
            </a:r>
            <a:endParaRPr lang="es-ES_tradnl" sz="2400" dirty="0">
              <a:solidFill>
                <a:schemeClr val="tx2">
                  <a:lumMod val="50000"/>
                </a:schemeClr>
              </a:solidFill>
            </a:endParaRPr>
          </a:p>
        </p:txBody>
      </p:sp>
      <p:sp>
        <p:nvSpPr>
          <p:cNvPr id="3" name="Rectangle 2"/>
          <p:cNvSpPr>
            <a:spLocks noChangeArrowheads="1"/>
          </p:cNvSpPr>
          <p:nvPr/>
        </p:nvSpPr>
        <p:spPr bwMode="auto">
          <a:xfrm>
            <a:off x="660400" y="1727199"/>
            <a:ext cx="157603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446210506"/>
              </p:ext>
            </p:extLst>
          </p:nvPr>
        </p:nvGraphicFramePr>
        <p:xfrm>
          <a:off x="660400" y="1772918"/>
          <a:ext cx="3639532" cy="2870200"/>
        </p:xfrm>
        <a:graphic>
          <a:graphicData uri="http://schemas.openxmlformats.org/presentationml/2006/ole">
            <mc:AlternateContent xmlns:mc="http://schemas.openxmlformats.org/markup-compatibility/2006">
              <mc:Choice xmlns:v="urn:schemas-microsoft-com:vml" Requires="v">
                <p:oleObj spid="_x0000_s11269" r:id="rId3" imgW="4401164" imgH="3495238" progId="PBrush">
                  <p:embed/>
                </p:oleObj>
              </mc:Choice>
              <mc:Fallback>
                <p:oleObj r:id="rId3" imgW="4401164" imgH="349523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1772918"/>
                        <a:ext cx="3639532" cy="2870200"/>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882859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873904" y="2829580"/>
            <a:ext cx="3207613" cy="1384995"/>
          </a:xfrm>
          <a:prstGeom prst="rect">
            <a:avLst/>
          </a:prstGeom>
        </p:spPr>
        <p:txBody>
          <a:bodyPr wrap="square">
            <a:spAutoFit/>
          </a:bodyPr>
          <a:lstStyle/>
          <a:p>
            <a:pPr algn="just"/>
            <a:r>
              <a:rPr lang="es-ES_tradnl" sz="2800" b="1" dirty="0">
                <a:solidFill>
                  <a:schemeClr val="bg1"/>
                </a:solidFill>
                <a:latin typeface="Candara"/>
                <a:cs typeface="Candara"/>
              </a:rPr>
              <a:t>¿</a:t>
            </a:r>
            <a:r>
              <a:rPr lang="es-ES_tradnl" sz="2800" b="1" dirty="0" err="1">
                <a:solidFill>
                  <a:schemeClr val="bg1"/>
                </a:solidFill>
                <a:latin typeface="Candara"/>
                <a:cs typeface="Candara"/>
              </a:rPr>
              <a:t>Qu</a:t>
            </a:r>
            <a:r>
              <a:rPr lang="es-ES" sz="2800" b="1" dirty="0">
                <a:solidFill>
                  <a:schemeClr val="bg1"/>
                </a:solidFill>
                <a:latin typeface="Candara"/>
                <a:cs typeface="Candara"/>
              </a:rPr>
              <a:t>é son las Estructuras de Control?</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35000" y="1474067"/>
            <a:ext cx="7975600" cy="4171398"/>
          </a:xfrm>
          <a:prstGeom prst="rect">
            <a:avLst/>
          </a:prstGeom>
        </p:spPr>
        <p:txBody>
          <a:bodyPr wrap="square">
            <a:spAutoFit/>
          </a:bodyPr>
          <a:lstStyle/>
          <a:p>
            <a:pPr algn="just">
              <a:lnSpc>
                <a:spcPct val="115000"/>
              </a:lnSpc>
              <a:spcAft>
                <a:spcPts val="1000"/>
              </a:spcAft>
              <a:tabLst>
                <a:tab pos="819150" algn="l"/>
              </a:tabLst>
            </a:pPr>
            <a:r>
              <a:rPr lang="es-MX" sz="2400" b="1" dirty="0" smtClean="0">
                <a:solidFill>
                  <a:schemeClr val="tx2">
                    <a:lumMod val="75000"/>
                  </a:schemeClr>
                </a:solidFill>
                <a:latin typeface="Calibri" charset="0"/>
                <a:ea typeface="Calibri" charset="0"/>
                <a:cs typeface="Times New Roman" charset="0"/>
              </a:rPr>
              <a:t>Control </a:t>
            </a:r>
            <a:r>
              <a:rPr lang="es-MX" sz="2400" b="1" dirty="0">
                <a:solidFill>
                  <a:schemeClr val="tx2">
                    <a:lumMod val="75000"/>
                  </a:schemeClr>
                </a:solidFill>
                <a:latin typeface="Calibri" charset="0"/>
                <a:ea typeface="Calibri" charset="0"/>
                <a:cs typeface="Times New Roman" charset="0"/>
              </a:rPr>
              <a:t>de Flujo de Ejecución</a:t>
            </a:r>
            <a:endParaRPr lang="es-ES_tradnl" sz="2400" b="1" dirty="0">
              <a:solidFill>
                <a:schemeClr val="tx2">
                  <a:lumMod val="75000"/>
                </a:schemeClr>
              </a:solidFill>
              <a:latin typeface="Calibri" charset="0"/>
              <a:ea typeface="Calibri" charset="0"/>
              <a:cs typeface="Times New Roman" charset="0"/>
            </a:endParaRPr>
          </a:p>
          <a:p>
            <a:pPr algn="just">
              <a:lnSpc>
                <a:spcPct val="115000"/>
              </a:lnSpc>
              <a:spcAft>
                <a:spcPts val="1000"/>
              </a:spcAft>
              <a:tabLst>
                <a:tab pos="819150" algn="l"/>
              </a:tabLst>
            </a:pPr>
            <a:r>
              <a:rPr lang="es-MX" sz="2400" dirty="0" smtClean="0">
                <a:solidFill>
                  <a:schemeClr val="tx2">
                    <a:lumMod val="50000"/>
                  </a:schemeClr>
                </a:solidFill>
                <a:latin typeface="Calibri" charset="0"/>
                <a:ea typeface="Calibri" charset="0"/>
                <a:cs typeface="Times New Roman" charset="0"/>
              </a:rPr>
              <a:t>Se </a:t>
            </a:r>
            <a:r>
              <a:rPr lang="es-MX" sz="2400" dirty="0">
                <a:solidFill>
                  <a:schemeClr val="tx2">
                    <a:lumMod val="50000"/>
                  </a:schemeClr>
                </a:solidFill>
                <a:latin typeface="Calibri" charset="0"/>
                <a:ea typeface="Calibri" charset="0"/>
                <a:cs typeface="Times New Roman" charset="0"/>
              </a:rPr>
              <a:t>puede cambiar la ejecución lógica de las sentencias dentro de un bloque PL/SQL a través de </a:t>
            </a:r>
            <a:r>
              <a:rPr lang="es-MX" sz="2400" b="1" dirty="0">
                <a:solidFill>
                  <a:schemeClr val="tx2">
                    <a:lumMod val="50000"/>
                  </a:schemeClr>
                </a:solidFill>
                <a:latin typeface="Calibri" charset="0"/>
                <a:ea typeface="Calibri" charset="0"/>
                <a:cs typeface="Times New Roman" charset="0"/>
              </a:rPr>
              <a:t>Estructuras de Control</a:t>
            </a:r>
            <a:r>
              <a:rPr lang="es-MX" sz="2400" dirty="0">
                <a:solidFill>
                  <a:schemeClr val="tx2">
                    <a:lumMod val="50000"/>
                  </a:schemeClr>
                </a:solidFill>
                <a:latin typeface="Calibri" charset="0"/>
                <a:ea typeface="Calibri" charset="0"/>
                <a:cs typeface="Times New Roman" charset="0"/>
              </a:rPr>
              <a:t>, las cuales constan de un punto de entrada y uno de salida. </a:t>
            </a:r>
            <a:endParaRPr lang="es-MX" sz="2400" dirty="0" smtClean="0">
              <a:solidFill>
                <a:schemeClr val="tx2">
                  <a:lumMod val="50000"/>
                </a:schemeClr>
              </a:solidFill>
              <a:latin typeface="Calibri" charset="0"/>
              <a:ea typeface="Calibri" charset="0"/>
              <a:cs typeface="Times New Roman" charset="0"/>
            </a:endParaRPr>
          </a:p>
          <a:p>
            <a:pPr algn="just">
              <a:lnSpc>
                <a:spcPct val="115000"/>
              </a:lnSpc>
              <a:spcAft>
                <a:spcPts val="1000"/>
              </a:spcAft>
              <a:tabLst>
                <a:tab pos="819150" algn="l"/>
              </a:tabLst>
            </a:pPr>
            <a:r>
              <a:rPr lang="es-MX" sz="2400" b="1" dirty="0">
                <a:solidFill>
                  <a:schemeClr val="tx2">
                    <a:lumMod val="75000"/>
                  </a:schemeClr>
                </a:solidFill>
              </a:rPr>
              <a:t>Las E</a:t>
            </a:r>
            <a:r>
              <a:rPr lang="es-ES" sz="2400" b="1" dirty="0" err="1">
                <a:solidFill>
                  <a:schemeClr val="tx2">
                    <a:lumMod val="75000"/>
                  </a:schemeClr>
                </a:solidFill>
              </a:rPr>
              <a:t>structuras</a:t>
            </a:r>
            <a:r>
              <a:rPr lang="es-ES" sz="2400" b="1" dirty="0">
                <a:solidFill>
                  <a:schemeClr val="tx2">
                    <a:lumMod val="75000"/>
                  </a:schemeClr>
                </a:solidFill>
              </a:rPr>
              <a:t> de Selección: </a:t>
            </a:r>
            <a:r>
              <a:rPr lang="es-ES" sz="2400" dirty="0">
                <a:solidFill>
                  <a:schemeClr val="tx2">
                    <a:lumMod val="50000"/>
                  </a:schemeClr>
                </a:solidFill>
              </a:rPr>
              <a:t>verifican cierta condición, después ejecutan cierta secuencia de expresiones dependiendo si la condición resultó ser verdadera o falsa. Una </a:t>
            </a:r>
            <a:r>
              <a:rPr lang="es-ES" sz="2400" b="1" dirty="0">
                <a:solidFill>
                  <a:schemeClr val="tx2">
                    <a:lumMod val="50000"/>
                  </a:schemeClr>
                </a:solidFill>
              </a:rPr>
              <a:t>condición</a:t>
            </a:r>
            <a:r>
              <a:rPr lang="es-ES" sz="2400" dirty="0">
                <a:solidFill>
                  <a:schemeClr val="tx2">
                    <a:lumMod val="50000"/>
                  </a:schemeClr>
                </a:solidFill>
              </a:rPr>
              <a:t> es cualquier variable o expresión que retorna un valor booleano (TRUE, FALSE o NULL). </a:t>
            </a:r>
            <a:endParaRPr lang="es-ES_tradnl" sz="2400" dirty="0">
              <a:solidFill>
                <a:schemeClr val="tx2">
                  <a:lumMod val="50000"/>
                </a:schemeClr>
              </a:solidFill>
            </a:endParaRPr>
          </a:p>
        </p:txBody>
      </p:sp>
      <p:sp>
        <p:nvSpPr>
          <p:cNvPr id="3" name="Rectángulo 2"/>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60400" y="1600200"/>
            <a:ext cx="4419600" cy="4525963"/>
          </a:xfrm>
        </p:spPr>
        <p:txBody>
          <a:bodyPr>
            <a:normAutofit/>
          </a:bodyPr>
          <a:lstStyle/>
          <a:p>
            <a:pPr marL="0" indent="0" algn="just">
              <a:buNone/>
            </a:pPr>
            <a:r>
              <a:rPr lang="es-CL" sz="2400" b="1" dirty="0">
                <a:solidFill>
                  <a:schemeClr val="tx2">
                    <a:lumMod val="50000"/>
                  </a:schemeClr>
                </a:solidFill>
              </a:rPr>
              <a:t>E</a:t>
            </a:r>
            <a:r>
              <a:rPr lang="es-MX" sz="2400" b="1" dirty="0">
                <a:solidFill>
                  <a:schemeClr val="tx2">
                    <a:lumMod val="50000"/>
                  </a:schemeClr>
                </a:solidFill>
              </a:rPr>
              <a:t>xpresiones CASE:</a:t>
            </a:r>
            <a:r>
              <a:rPr lang="es-MX" sz="2400" dirty="0">
                <a:solidFill>
                  <a:schemeClr val="tx2">
                    <a:lumMod val="50000"/>
                  </a:schemeClr>
                </a:solidFill>
              </a:rPr>
              <a:t> retornan un resultado basado en una o más alternativas.</a:t>
            </a:r>
            <a:endParaRPr lang="es-ES_tradnl" sz="2400" dirty="0">
              <a:solidFill>
                <a:schemeClr val="tx2">
                  <a:lumMod val="50000"/>
                </a:schemeClr>
              </a:solidFill>
            </a:endParaRPr>
          </a:p>
          <a:p>
            <a:pPr marL="0" indent="0" algn="just">
              <a:buNone/>
            </a:pPr>
            <a:r>
              <a:rPr lang="es-MX" sz="2400" b="1" dirty="0" smtClean="0">
                <a:solidFill>
                  <a:schemeClr val="tx2">
                    <a:lumMod val="50000"/>
                  </a:schemeClr>
                </a:solidFill>
              </a:rPr>
              <a:t>Sentencias </a:t>
            </a:r>
            <a:r>
              <a:rPr lang="es-MX" sz="2400" b="1" dirty="0">
                <a:solidFill>
                  <a:schemeClr val="tx2">
                    <a:lumMod val="50000"/>
                  </a:schemeClr>
                </a:solidFill>
              </a:rPr>
              <a:t>CASE:</a:t>
            </a:r>
            <a:r>
              <a:rPr lang="es-MX" sz="2400" dirty="0">
                <a:solidFill>
                  <a:schemeClr val="tx2">
                    <a:lumMod val="50000"/>
                  </a:schemeClr>
                </a:solidFill>
              </a:rPr>
              <a:t> </a:t>
            </a:r>
            <a:r>
              <a:rPr lang="es-ES" sz="2400" dirty="0">
                <a:solidFill>
                  <a:schemeClr val="tx2">
                    <a:lumMod val="50000"/>
                  </a:schemeClr>
                </a:solidFill>
              </a:rPr>
              <a:t>evalúan una condición y realiza una acción.</a:t>
            </a:r>
            <a:endParaRPr lang="es-ES_tradnl" sz="2400" dirty="0">
              <a:solidFill>
                <a:schemeClr val="tx2">
                  <a:lumMod val="50000"/>
                </a:schemeClr>
              </a:solidFill>
            </a:endParaRPr>
          </a:p>
          <a:p>
            <a:pPr marL="0" indent="0" algn="just">
              <a:buNone/>
            </a:pPr>
            <a:r>
              <a:rPr lang="es-MX" sz="2400" b="1" dirty="0">
                <a:solidFill>
                  <a:schemeClr val="tx2">
                    <a:lumMod val="50000"/>
                  </a:schemeClr>
                </a:solidFill>
              </a:rPr>
              <a:t>Las </a:t>
            </a:r>
            <a:r>
              <a:rPr lang="es-ES" sz="2400" b="1" dirty="0">
                <a:solidFill>
                  <a:schemeClr val="tx2">
                    <a:lumMod val="50000"/>
                  </a:schemeClr>
                </a:solidFill>
              </a:rPr>
              <a:t>Estructuras de Iteración:</a:t>
            </a:r>
            <a:r>
              <a:rPr lang="es-ES" sz="2400" dirty="0">
                <a:solidFill>
                  <a:schemeClr val="tx2">
                    <a:lumMod val="50000"/>
                  </a:schemeClr>
                </a:solidFill>
              </a:rPr>
              <a:t> ejecutan una secuencia de sentencias repetidamente mientras la condición permanezca verdadera</a:t>
            </a:r>
            <a:r>
              <a:rPr lang="es-ES" sz="2400" dirty="0"/>
              <a:t>.</a:t>
            </a:r>
            <a:r>
              <a:rPr lang="es-ES_tradnl" sz="2400" dirty="0"/>
              <a:t> </a:t>
            </a:r>
          </a:p>
        </p:txBody>
      </p:sp>
      <p:sp>
        <p:nvSpPr>
          <p:cNvPr id="3" name="Rectangle 2"/>
          <p:cNvSpPr>
            <a:spLocks noChangeArrowheads="1"/>
          </p:cNvSpPr>
          <p:nvPr/>
        </p:nvSpPr>
        <p:spPr bwMode="auto">
          <a:xfrm>
            <a:off x="5689599" y="2260599"/>
            <a:ext cx="137537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224813732"/>
              </p:ext>
            </p:extLst>
          </p:nvPr>
        </p:nvGraphicFramePr>
        <p:xfrm>
          <a:off x="5080000" y="2032000"/>
          <a:ext cx="3285980" cy="3014411"/>
        </p:xfrm>
        <a:graphic>
          <a:graphicData uri="http://schemas.openxmlformats.org/presentationml/2006/ole">
            <mc:AlternateContent xmlns:mc="http://schemas.openxmlformats.org/markup-compatibility/2006">
              <mc:Choice xmlns:v="urn:schemas-microsoft-com:vml" Requires="v">
                <p:oleObj spid="_x0000_s1029" r:id="rId3" imgW="6314286" imgH="5723810" progId="PBrush">
                  <p:embed/>
                </p:oleObj>
              </mc:Choice>
              <mc:Fallback>
                <p:oleObj r:id="rId3" imgW="6314286" imgH="572381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032000"/>
                        <a:ext cx="3285980" cy="3014411"/>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413421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270001"/>
            <a:ext cx="8051800" cy="1828800"/>
          </a:xfrm>
        </p:spPr>
        <p:txBody>
          <a:bodyPr>
            <a:normAutofit/>
          </a:bodyPr>
          <a:lstStyle/>
          <a:p>
            <a:pPr marL="0" indent="0">
              <a:buNone/>
            </a:pPr>
            <a:r>
              <a:rPr lang="es-MX" sz="2400" b="1" dirty="0">
                <a:solidFill>
                  <a:schemeClr val="tx2">
                    <a:lumMod val="75000"/>
                  </a:schemeClr>
                </a:solidFill>
              </a:rPr>
              <a:t>S</a:t>
            </a:r>
            <a:r>
              <a:rPr lang="es-MX" sz="2400" b="1" dirty="0" smtClean="0">
                <a:solidFill>
                  <a:schemeClr val="tx2">
                    <a:lumMod val="75000"/>
                  </a:schemeClr>
                </a:solidFill>
              </a:rPr>
              <a:t>entencia </a:t>
            </a:r>
            <a:r>
              <a:rPr lang="es-MX" sz="2400" b="1" dirty="0">
                <a:solidFill>
                  <a:schemeClr val="tx2">
                    <a:lumMod val="75000"/>
                  </a:schemeClr>
                </a:solidFill>
              </a:rPr>
              <a:t>IF</a:t>
            </a:r>
            <a:endParaRPr lang="es-ES_tradnl" sz="2400" dirty="0">
              <a:solidFill>
                <a:schemeClr val="tx2">
                  <a:lumMod val="75000"/>
                </a:schemeClr>
              </a:solidFill>
            </a:endParaRPr>
          </a:p>
          <a:p>
            <a:pPr marL="0" indent="0" algn="just">
              <a:buNone/>
            </a:pPr>
            <a:r>
              <a:rPr lang="es-ES" sz="2400" dirty="0">
                <a:solidFill>
                  <a:schemeClr val="tx2">
                    <a:lumMod val="50000"/>
                  </a:schemeClr>
                </a:solidFill>
              </a:rPr>
              <a:t>La estructura de control de PL/SQL IF es similar a la estructura IF de otros lenguajes procedurales. </a:t>
            </a:r>
            <a:r>
              <a:rPr lang="es-MX" sz="2400" dirty="0">
                <a:solidFill>
                  <a:schemeClr val="tx2">
                    <a:lumMod val="50000"/>
                  </a:schemeClr>
                </a:solidFill>
              </a:rPr>
              <a:t>Permiten rea</a:t>
            </a:r>
            <a:r>
              <a:rPr lang="es-ES" sz="2400" dirty="0" err="1">
                <a:solidFill>
                  <a:schemeClr val="tx2">
                    <a:lumMod val="50000"/>
                  </a:schemeClr>
                </a:solidFill>
              </a:rPr>
              <a:t>lizar</a:t>
            </a:r>
            <a:r>
              <a:rPr lang="es-ES" sz="2400" dirty="0">
                <a:solidFill>
                  <a:schemeClr val="tx2">
                    <a:lumMod val="50000"/>
                  </a:schemeClr>
                </a:solidFill>
              </a:rPr>
              <a:t> acciones de forma selectiva basado en la evaluación de condiciones</a:t>
            </a:r>
            <a:r>
              <a:rPr lang="es-ES" sz="2400" dirty="0" smtClean="0">
                <a:solidFill>
                  <a:schemeClr val="tx2">
                    <a:lumMod val="50000"/>
                  </a:schemeClr>
                </a:solidFill>
              </a:rPr>
              <a:t>.</a:t>
            </a:r>
            <a:endParaRPr lang="es-ES_tradnl" sz="2400" dirty="0">
              <a:solidFill>
                <a:schemeClr val="tx2">
                  <a:lumMod val="50000"/>
                </a:schemeClr>
              </a:solidFill>
            </a:endParaRPr>
          </a:p>
        </p:txBody>
      </p:sp>
      <p:sp>
        <p:nvSpPr>
          <p:cNvPr id="4" name="Rectangle 2"/>
          <p:cNvSpPr>
            <a:spLocks noChangeArrowheads="1"/>
          </p:cNvSpPr>
          <p:nvPr/>
        </p:nvSpPr>
        <p:spPr bwMode="auto">
          <a:xfrm>
            <a:off x="2286000" y="3098800"/>
            <a:ext cx="1918009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5" name="Objeto 4"/>
          <p:cNvGraphicFramePr>
            <a:graphicFrameLocks noChangeAspect="1"/>
          </p:cNvGraphicFramePr>
          <p:nvPr>
            <p:extLst>
              <p:ext uri="{D42A27DB-BD31-4B8C-83A1-F6EECF244321}">
                <p14:modId xmlns:p14="http://schemas.microsoft.com/office/powerpoint/2010/main" val="2009161850"/>
              </p:ext>
            </p:extLst>
          </p:nvPr>
        </p:nvGraphicFramePr>
        <p:xfrm>
          <a:off x="2641600" y="3076912"/>
          <a:ext cx="3302000" cy="2845626"/>
        </p:xfrm>
        <a:graphic>
          <a:graphicData uri="http://schemas.openxmlformats.org/presentationml/2006/ole">
            <mc:AlternateContent xmlns:mc="http://schemas.openxmlformats.org/markup-compatibility/2006">
              <mc:Choice xmlns:v="urn:schemas-microsoft-com:vml" Requires="v">
                <p:oleObj spid="_x0000_s2053" r:id="rId3" imgW="2952381" imgH="2572109" progId="PBrush">
                  <p:embed/>
                </p:oleObj>
              </mc:Choice>
              <mc:Fallback>
                <p:oleObj r:id="rId3" imgW="2952381" imgH="257210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3076912"/>
                        <a:ext cx="3302000" cy="2845626"/>
                      </a:xfrm>
                      <a:prstGeom prst="rect">
                        <a:avLst/>
                      </a:prstGeom>
                      <a:noFill/>
                    </p:spPr>
                  </p:pic>
                </p:oleObj>
              </mc:Fallback>
            </mc:AlternateContent>
          </a:graphicData>
        </a:graphic>
      </p:graphicFrame>
      <p:sp>
        <p:nvSpPr>
          <p:cNvPr id="6" name="Rectángulo 5"/>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639501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320801"/>
            <a:ext cx="7950200" cy="4521200"/>
          </a:xfrm>
        </p:spPr>
        <p:txBody>
          <a:bodyPr>
            <a:normAutofit fontScale="77500" lnSpcReduction="20000"/>
          </a:bodyPr>
          <a:lstStyle/>
          <a:p>
            <a:pPr marL="0" indent="0" algn="just">
              <a:buNone/>
            </a:pPr>
            <a:r>
              <a:rPr lang="es-CL" sz="3100" b="1" dirty="0">
                <a:solidFill>
                  <a:schemeClr val="tx2">
                    <a:lumMod val="75000"/>
                  </a:schemeClr>
                </a:solidFill>
              </a:rPr>
              <a:t>En la Sintaxis:</a:t>
            </a:r>
            <a:endParaRPr lang="es-ES_tradnl" sz="3100" dirty="0">
              <a:solidFill>
                <a:schemeClr val="tx2">
                  <a:lumMod val="75000"/>
                </a:schemeClr>
              </a:solidFill>
            </a:endParaRPr>
          </a:p>
          <a:p>
            <a:pPr lvl="0" algn="just"/>
            <a:r>
              <a:rPr lang="es-MX" sz="3100" b="1" i="1" dirty="0">
                <a:solidFill>
                  <a:schemeClr val="tx2">
                    <a:lumMod val="75000"/>
                  </a:schemeClr>
                </a:solidFill>
              </a:rPr>
              <a:t>condición</a:t>
            </a:r>
            <a:r>
              <a:rPr lang="es-MX" sz="3100" b="1" dirty="0">
                <a:solidFill>
                  <a:schemeClr val="tx2">
                    <a:lumMod val="75000"/>
                  </a:schemeClr>
                </a:solidFill>
              </a:rPr>
              <a:t>:</a:t>
            </a:r>
            <a:r>
              <a:rPr lang="es-MX" sz="3100" dirty="0">
                <a:solidFill>
                  <a:schemeClr val="tx2">
                    <a:lumMod val="75000"/>
                  </a:schemeClr>
                </a:solidFill>
              </a:rPr>
              <a:t> </a:t>
            </a:r>
            <a:r>
              <a:rPr lang="es-MX" sz="3100" dirty="0">
                <a:solidFill>
                  <a:schemeClr val="tx2">
                    <a:lumMod val="50000"/>
                  </a:schemeClr>
                </a:solidFill>
              </a:rPr>
              <a:t>es una variable o expresión booleana que retorna TRUE, FALSE o NULL.</a:t>
            </a:r>
            <a:endParaRPr lang="es-ES_tradnl" sz="3100" dirty="0">
              <a:solidFill>
                <a:schemeClr val="tx2">
                  <a:lumMod val="50000"/>
                </a:schemeClr>
              </a:solidFill>
            </a:endParaRPr>
          </a:p>
          <a:p>
            <a:pPr lvl="0" algn="just"/>
            <a:r>
              <a:rPr lang="es-MX" sz="3100" b="1" dirty="0" smtClean="0">
                <a:solidFill>
                  <a:schemeClr val="tx2">
                    <a:lumMod val="75000"/>
                  </a:schemeClr>
                </a:solidFill>
              </a:rPr>
              <a:t>THEN</a:t>
            </a:r>
            <a:r>
              <a:rPr lang="es-MX" sz="3100" b="1" i="1" dirty="0" smtClean="0">
                <a:solidFill>
                  <a:schemeClr val="tx2">
                    <a:lumMod val="75000"/>
                  </a:schemeClr>
                </a:solidFill>
              </a:rPr>
              <a:t>:</a:t>
            </a:r>
            <a:r>
              <a:rPr lang="es-MX" sz="3100" dirty="0" smtClean="0">
                <a:solidFill>
                  <a:schemeClr val="tx2">
                    <a:lumMod val="75000"/>
                  </a:schemeClr>
                </a:solidFill>
              </a:rPr>
              <a:t> </a:t>
            </a:r>
            <a:r>
              <a:rPr lang="es-MX" sz="3100" dirty="0" smtClean="0">
                <a:solidFill>
                  <a:schemeClr val="tx2">
                    <a:lumMod val="50000"/>
                  </a:schemeClr>
                </a:solidFill>
              </a:rPr>
              <a:t>Asocia </a:t>
            </a:r>
            <a:r>
              <a:rPr lang="es-MX" sz="3100" dirty="0">
                <a:solidFill>
                  <a:schemeClr val="tx2">
                    <a:lumMod val="50000"/>
                  </a:schemeClr>
                </a:solidFill>
              </a:rPr>
              <a:t>la expresión Booleana con la secuencia de instrucciones que continúan.</a:t>
            </a:r>
            <a:endParaRPr lang="es-ES_tradnl" sz="3100" dirty="0">
              <a:solidFill>
                <a:schemeClr val="tx2">
                  <a:lumMod val="50000"/>
                </a:schemeClr>
              </a:solidFill>
            </a:endParaRPr>
          </a:p>
          <a:p>
            <a:pPr lvl="0" algn="just"/>
            <a:r>
              <a:rPr lang="es-MX" sz="3100" b="1" i="1" dirty="0">
                <a:solidFill>
                  <a:schemeClr val="tx2">
                    <a:lumMod val="75000"/>
                  </a:schemeClr>
                </a:solidFill>
              </a:rPr>
              <a:t>sentencias</a:t>
            </a:r>
            <a:r>
              <a:rPr lang="es-MX" sz="3100" b="1" dirty="0">
                <a:solidFill>
                  <a:schemeClr val="tx2">
                    <a:lumMod val="75000"/>
                  </a:schemeClr>
                </a:solidFill>
              </a:rPr>
              <a:t>:</a:t>
            </a:r>
            <a:r>
              <a:rPr lang="es-MX" sz="3100" dirty="0">
                <a:solidFill>
                  <a:schemeClr val="tx2">
                    <a:lumMod val="75000"/>
                  </a:schemeClr>
                </a:solidFill>
              </a:rPr>
              <a:t> </a:t>
            </a:r>
            <a:r>
              <a:rPr lang="es-MX" sz="3100" dirty="0">
                <a:solidFill>
                  <a:schemeClr val="tx2">
                    <a:lumMod val="50000"/>
                  </a:schemeClr>
                </a:solidFill>
              </a:rPr>
              <a:t>puede ser una o más sentencias PL/SQL o SQL. Las sentencias son ejecutadas sólo si la condición es evaluada como TRUE.</a:t>
            </a:r>
            <a:endParaRPr lang="es-ES_tradnl" sz="3100" dirty="0">
              <a:solidFill>
                <a:schemeClr val="tx2">
                  <a:lumMod val="50000"/>
                </a:schemeClr>
              </a:solidFill>
            </a:endParaRPr>
          </a:p>
          <a:p>
            <a:pPr lvl="0" algn="just"/>
            <a:r>
              <a:rPr lang="es-MX" sz="3100" b="1" dirty="0">
                <a:solidFill>
                  <a:schemeClr val="tx2">
                    <a:lumMod val="75000"/>
                  </a:schemeClr>
                </a:solidFill>
              </a:rPr>
              <a:t>ELSIF:</a:t>
            </a:r>
            <a:r>
              <a:rPr lang="es-MX" sz="3100" dirty="0">
                <a:solidFill>
                  <a:schemeClr val="tx2">
                    <a:lumMod val="75000"/>
                  </a:schemeClr>
                </a:solidFill>
              </a:rPr>
              <a:t> </a:t>
            </a:r>
            <a:r>
              <a:rPr lang="es-MX" sz="3100" dirty="0">
                <a:solidFill>
                  <a:schemeClr val="tx2">
                    <a:lumMod val="50000"/>
                  </a:schemeClr>
                </a:solidFill>
              </a:rPr>
              <a:t>Es una palabra que introduce condiciones adicionales si la primera condición retorna FALSE o NULL.</a:t>
            </a:r>
            <a:endParaRPr lang="es-ES_tradnl" sz="3100" dirty="0">
              <a:solidFill>
                <a:schemeClr val="tx2">
                  <a:lumMod val="50000"/>
                </a:schemeClr>
              </a:solidFill>
            </a:endParaRPr>
          </a:p>
          <a:p>
            <a:pPr lvl="0" algn="just"/>
            <a:r>
              <a:rPr lang="es-MX" sz="3100" b="1" dirty="0">
                <a:solidFill>
                  <a:schemeClr val="tx2">
                    <a:lumMod val="75000"/>
                  </a:schemeClr>
                </a:solidFill>
              </a:rPr>
              <a:t>ELSE:</a:t>
            </a:r>
            <a:r>
              <a:rPr lang="es-MX" sz="3100" dirty="0">
                <a:solidFill>
                  <a:schemeClr val="tx2">
                    <a:lumMod val="75000"/>
                  </a:schemeClr>
                </a:solidFill>
              </a:rPr>
              <a:t> </a:t>
            </a:r>
            <a:r>
              <a:rPr lang="es-MX" sz="3100" dirty="0">
                <a:solidFill>
                  <a:schemeClr val="tx2">
                    <a:lumMod val="50000"/>
                  </a:schemeClr>
                </a:solidFill>
              </a:rPr>
              <a:t>Introduce la cláusula por defecto que es ejecutada sólo si ninguno de las condiciones anteriores es TRUE.</a:t>
            </a:r>
            <a:endParaRPr lang="es-ES_tradnl" sz="3100" dirty="0">
              <a:solidFill>
                <a:schemeClr val="tx2">
                  <a:lumMod val="50000"/>
                </a:schemeClr>
              </a:solidFill>
            </a:endParaRPr>
          </a:p>
          <a:p>
            <a:pPr algn="just"/>
            <a:r>
              <a:rPr lang="es-MX" sz="3100" b="1" dirty="0">
                <a:solidFill>
                  <a:schemeClr val="tx2">
                    <a:lumMod val="75000"/>
                  </a:schemeClr>
                </a:solidFill>
              </a:rPr>
              <a:t>END IF:</a:t>
            </a:r>
            <a:r>
              <a:rPr lang="es-MX" sz="3100" dirty="0">
                <a:solidFill>
                  <a:schemeClr val="tx2">
                    <a:lumMod val="75000"/>
                  </a:schemeClr>
                </a:solidFill>
              </a:rPr>
              <a:t> </a:t>
            </a:r>
            <a:r>
              <a:rPr lang="es-MX" sz="3100" dirty="0">
                <a:solidFill>
                  <a:schemeClr val="tx2">
                    <a:lumMod val="50000"/>
                  </a:schemeClr>
                </a:solidFill>
              </a:rPr>
              <a:t>Marca el fin de una sentencia IF. </a:t>
            </a:r>
            <a:endParaRPr lang="es-ES_tradnl" sz="3100" dirty="0">
              <a:solidFill>
                <a:schemeClr val="tx2">
                  <a:lumMod val="50000"/>
                </a:schemeClr>
              </a:solidFill>
            </a:endParaRPr>
          </a:p>
        </p:txBody>
      </p:sp>
      <p:sp>
        <p:nvSpPr>
          <p:cNvPr id="3" name="Rectángulo 2"/>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259298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95401"/>
            <a:ext cx="7975600" cy="2895600"/>
          </a:xfrm>
        </p:spPr>
        <p:txBody>
          <a:bodyPr>
            <a:normAutofit/>
          </a:bodyPr>
          <a:lstStyle/>
          <a:p>
            <a:pPr marL="0" indent="0" algn="just">
              <a:buNone/>
            </a:pPr>
            <a:r>
              <a:rPr lang="es-MX" sz="2400" b="1" dirty="0">
                <a:solidFill>
                  <a:schemeClr val="tx2">
                    <a:lumMod val="75000"/>
                  </a:schemeClr>
                </a:solidFill>
              </a:rPr>
              <a:t>Sentencia IF Simple</a:t>
            </a:r>
            <a:endParaRPr lang="es-ES_tradnl" sz="2400" dirty="0">
              <a:solidFill>
                <a:schemeClr val="tx2">
                  <a:lumMod val="75000"/>
                </a:schemeClr>
              </a:solidFill>
            </a:endParaRPr>
          </a:p>
          <a:p>
            <a:pPr marL="0" indent="0" algn="just">
              <a:buNone/>
            </a:pPr>
            <a:r>
              <a:rPr lang="es-MX" sz="2400" dirty="0">
                <a:solidFill>
                  <a:schemeClr val="tx2">
                    <a:lumMod val="50000"/>
                  </a:schemeClr>
                </a:solidFill>
              </a:rPr>
              <a:t>En el bloque PL/SQL del ejemplo 1, la variable </a:t>
            </a:r>
            <a:r>
              <a:rPr lang="es-MX" sz="2400" b="1" dirty="0">
                <a:solidFill>
                  <a:schemeClr val="tx2">
                    <a:lumMod val="75000"/>
                  </a:schemeClr>
                </a:solidFill>
              </a:rPr>
              <a:t>v_edad</a:t>
            </a:r>
            <a:r>
              <a:rPr lang="es-MX" sz="2400" dirty="0">
                <a:solidFill>
                  <a:schemeClr val="tx2">
                    <a:lumMod val="75000"/>
                  </a:schemeClr>
                </a:solidFill>
              </a:rPr>
              <a:t> </a:t>
            </a:r>
            <a:r>
              <a:rPr lang="es-MX" sz="2400" dirty="0">
                <a:solidFill>
                  <a:schemeClr val="tx2">
                    <a:lumMod val="50000"/>
                  </a:schemeClr>
                </a:solidFill>
              </a:rPr>
              <a:t>es inicializada en 30. La condición de la sentencia IF retorna FALSE, porque v_edad no es menor que 11 por lo tanto, el control nunca alcanza la cláusula THEN sino que </a:t>
            </a:r>
            <a:r>
              <a:rPr lang="es-MX" sz="2400" b="1" dirty="0">
                <a:solidFill>
                  <a:schemeClr val="tx2">
                    <a:lumMod val="75000"/>
                  </a:schemeClr>
                </a:solidFill>
              </a:rPr>
              <a:t>la ejecución del bloque continúa después del END IF</a:t>
            </a:r>
            <a:r>
              <a:rPr lang="es-MX" sz="2400" dirty="0">
                <a:solidFill>
                  <a:schemeClr val="tx2">
                    <a:lumMod val="50000"/>
                  </a:schemeClr>
                </a:solidFill>
              </a:rPr>
              <a:t>, actualizando el campo tipo cliente con el valor Adulto. </a:t>
            </a:r>
            <a:endParaRPr lang="es-ES_tradnl" sz="2400" dirty="0">
              <a:solidFill>
                <a:schemeClr val="tx2">
                  <a:lumMod val="50000"/>
                </a:schemeClr>
              </a:solidFill>
            </a:endParaRPr>
          </a:p>
        </p:txBody>
      </p:sp>
      <p:sp>
        <p:nvSpPr>
          <p:cNvPr id="3" name="Rectangle 2"/>
          <p:cNvSpPr>
            <a:spLocks noChangeArrowheads="1"/>
          </p:cNvSpPr>
          <p:nvPr/>
        </p:nvSpPr>
        <p:spPr bwMode="auto">
          <a:xfrm>
            <a:off x="2413000" y="4191001"/>
            <a:ext cx="23984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763640645"/>
              </p:ext>
            </p:extLst>
          </p:nvPr>
        </p:nvGraphicFramePr>
        <p:xfrm>
          <a:off x="2413000" y="4191001"/>
          <a:ext cx="4064000" cy="1832131"/>
        </p:xfrm>
        <a:graphic>
          <a:graphicData uri="http://schemas.openxmlformats.org/presentationml/2006/ole">
            <mc:AlternateContent xmlns:mc="http://schemas.openxmlformats.org/markup-compatibility/2006">
              <mc:Choice xmlns:v="urn:schemas-microsoft-com:vml" Requires="v">
                <p:oleObj spid="_x0000_s3077" r:id="rId3" imgW="5601482" imgH="2542857" progId="PBrush">
                  <p:embed/>
                </p:oleObj>
              </mc:Choice>
              <mc:Fallback>
                <p:oleObj r:id="rId3" imgW="5601482" imgH="254285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0" y="4191001"/>
                        <a:ext cx="4064000" cy="1832131"/>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879454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44601"/>
            <a:ext cx="8051800" cy="2362199"/>
          </a:xfrm>
        </p:spPr>
        <p:txBody>
          <a:bodyPr>
            <a:normAutofit/>
          </a:bodyPr>
          <a:lstStyle/>
          <a:p>
            <a:pPr marL="0" indent="0" algn="just">
              <a:buNone/>
            </a:pPr>
            <a:r>
              <a:rPr lang="es-MX" sz="2400" dirty="0">
                <a:solidFill>
                  <a:schemeClr val="tx2">
                    <a:lumMod val="50000"/>
                  </a:schemeClr>
                </a:solidFill>
              </a:rPr>
              <a:t>En el bloque del ejemplo 2, la condición usa el operador AND por lo tanto, la condición completa es evaluada como TRUE sólo si ambas condiciones son evaluadas como TRUE. Entonces, en este caso como ambas condiciones son verdaderas (TRUE) el control alcanza la cláusula THEN y el bloque actualiza las cargas familiares del empleado rut </a:t>
            </a:r>
            <a:r>
              <a:rPr lang="es-CL" sz="2400" dirty="0">
                <a:solidFill>
                  <a:schemeClr val="tx2">
                    <a:lumMod val="50000"/>
                  </a:schemeClr>
                </a:solidFill>
              </a:rPr>
              <a:t>11346987-K. </a:t>
            </a:r>
            <a:endParaRPr lang="es-ES_tradnl" sz="2400" dirty="0">
              <a:solidFill>
                <a:schemeClr val="tx2">
                  <a:lumMod val="50000"/>
                </a:schemeClr>
              </a:solidFill>
            </a:endParaRPr>
          </a:p>
        </p:txBody>
      </p:sp>
      <p:sp>
        <p:nvSpPr>
          <p:cNvPr id="3" name="Rectangle 2"/>
          <p:cNvSpPr>
            <a:spLocks noChangeArrowheads="1"/>
          </p:cNvSpPr>
          <p:nvPr/>
        </p:nvSpPr>
        <p:spPr bwMode="auto">
          <a:xfrm>
            <a:off x="2514600" y="3606799"/>
            <a:ext cx="247337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97948990"/>
              </p:ext>
            </p:extLst>
          </p:nvPr>
        </p:nvGraphicFramePr>
        <p:xfrm>
          <a:off x="2514600" y="3606800"/>
          <a:ext cx="4191000" cy="2267262"/>
        </p:xfrm>
        <a:graphic>
          <a:graphicData uri="http://schemas.openxmlformats.org/presentationml/2006/ole">
            <mc:AlternateContent xmlns:mc="http://schemas.openxmlformats.org/markup-compatibility/2006">
              <mc:Choice xmlns:v="urn:schemas-microsoft-com:vml" Requires="v">
                <p:oleObj spid="_x0000_s4101" r:id="rId3" imgW="5028571" imgH="2715004" progId="PBrush">
                  <p:embed/>
                </p:oleObj>
              </mc:Choice>
              <mc:Fallback>
                <p:oleObj r:id="rId3" imgW="5028571" imgH="271500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606800"/>
                        <a:ext cx="4191000" cy="2267262"/>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1226981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19201"/>
            <a:ext cx="4165600" cy="4749799"/>
          </a:xfrm>
        </p:spPr>
        <p:txBody>
          <a:bodyPr>
            <a:normAutofit lnSpcReduction="10000"/>
          </a:bodyPr>
          <a:lstStyle/>
          <a:p>
            <a:pPr marL="0" indent="0" algn="just">
              <a:buNone/>
            </a:pPr>
            <a:r>
              <a:rPr lang="es-MX" sz="2400" b="1" dirty="0">
                <a:solidFill>
                  <a:schemeClr val="tx2">
                    <a:lumMod val="75000"/>
                  </a:schemeClr>
                </a:solidFill>
              </a:rPr>
              <a:t>Sentencia IF THEN ELSE</a:t>
            </a:r>
            <a:endParaRPr lang="es-ES_tradnl" sz="2400" dirty="0">
              <a:solidFill>
                <a:schemeClr val="tx2">
                  <a:lumMod val="75000"/>
                </a:schemeClr>
              </a:solidFill>
            </a:endParaRPr>
          </a:p>
          <a:p>
            <a:pPr marL="0" indent="0" algn="just">
              <a:buNone/>
            </a:pPr>
            <a:r>
              <a:rPr lang="es-MX" sz="2400" dirty="0">
                <a:solidFill>
                  <a:schemeClr val="tx2">
                    <a:lumMod val="50000"/>
                  </a:schemeClr>
                </a:solidFill>
              </a:rPr>
              <a:t>En el bloque PL/SQL, se obtiene el salario mínimo entre todos lo empleados el que se visualiza una vez obtenido. Posteriormente se ejecuta la condición de la sentencia IF la que retorna FALSE porque v_salario_min no es mayor a 3000 por lo tanto </a:t>
            </a:r>
            <a:r>
              <a:rPr lang="es-MX" sz="2400" b="1" dirty="0">
                <a:solidFill>
                  <a:schemeClr val="tx2">
                    <a:lumMod val="75000"/>
                  </a:schemeClr>
                </a:solidFill>
              </a:rPr>
              <a:t>el control pasa a la cláusula ELSE y se mostrará el mensaje Por lo tanto debe ser aumentado</a:t>
            </a:r>
            <a:r>
              <a:rPr lang="es-MX" sz="2400" dirty="0">
                <a:solidFill>
                  <a:schemeClr val="tx2">
                    <a:lumMod val="75000"/>
                  </a:schemeClr>
                </a:solidFill>
              </a:rPr>
              <a:t>. </a:t>
            </a:r>
            <a:endParaRPr lang="es-ES_tradnl" sz="2400" dirty="0">
              <a:solidFill>
                <a:schemeClr val="tx2">
                  <a:lumMod val="75000"/>
                </a:schemeClr>
              </a:solidFill>
            </a:endParaRPr>
          </a:p>
        </p:txBody>
      </p:sp>
      <p:sp>
        <p:nvSpPr>
          <p:cNvPr id="3" name="Rectangle 2"/>
          <p:cNvSpPr>
            <a:spLocks noChangeArrowheads="1"/>
          </p:cNvSpPr>
          <p:nvPr/>
        </p:nvSpPr>
        <p:spPr bwMode="auto">
          <a:xfrm>
            <a:off x="4457300" y="2334293"/>
            <a:ext cx="15662401" cy="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729835999"/>
              </p:ext>
            </p:extLst>
          </p:nvPr>
        </p:nvGraphicFramePr>
        <p:xfrm>
          <a:off x="4939900" y="2384043"/>
          <a:ext cx="3683000" cy="2596214"/>
        </p:xfrm>
        <a:graphic>
          <a:graphicData uri="http://schemas.openxmlformats.org/presentationml/2006/ole">
            <mc:AlternateContent xmlns:mc="http://schemas.openxmlformats.org/markup-compatibility/2006">
              <mc:Choice xmlns:v="urn:schemas-microsoft-com:vml" Requires="v">
                <p:oleObj spid="_x0000_s5125" r:id="rId3" imgW="8733333" imgH="6144483" progId="PBrush">
                  <p:embed/>
                </p:oleObj>
              </mc:Choice>
              <mc:Fallback>
                <p:oleObj r:id="rId3" imgW="8733333" imgH="614448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900" y="2384043"/>
                        <a:ext cx="3683000" cy="2596214"/>
                      </a:xfrm>
                      <a:prstGeom prst="rect">
                        <a:avLst/>
                      </a:prstGeom>
                      <a:noFill/>
                    </p:spPr>
                  </p:pic>
                </p:oleObj>
              </mc:Fallback>
            </mc:AlternateContent>
          </a:graphicData>
        </a:graphic>
      </p:graphicFrame>
      <p:sp>
        <p:nvSpPr>
          <p:cNvPr id="5" name="Rectángulo 4"/>
          <p:cNvSpPr/>
          <p:nvPr/>
        </p:nvSpPr>
        <p:spPr>
          <a:xfrm>
            <a:off x="4521201" y="533400"/>
            <a:ext cx="4089400" cy="369332"/>
          </a:xfrm>
          <a:prstGeom prst="rect">
            <a:avLst/>
          </a:prstGeom>
        </p:spPr>
        <p:txBody>
          <a:bodyPr wrap="square">
            <a:spAutoFit/>
          </a:bodyPr>
          <a:lstStyle/>
          <a:p>
            <a:pPr algn="r"/>
            <a:r>
              <a:rPr lang="es-CL" b="1" dirty="0">
                <a:solidFill>
                  <a:schemeClr val="bg1"/>
                </a:solidFill>
                <a:latin typeface="Calibri" charset="0"/>
                <a:ea typeface="Calibri" charset="0"/>
                <a:cs typeface="Times New Roman" charset="0"/>
              </a:rPr>
              <a:t>¿Qué son las estructuras de control?</a:t>
            </a:r>
            <a:r>
              <a:rPr lang="es-ES_tradnl" b="1" dirty="0">
                <a:solidFill>
                  <a:schemeClr val="bg1"/>
                </a:solidFill>
              </a:rPr>
              <a:t> </a:t>
            </a:r>
          </a:p>
        </p:txBody>
      </p:sp>
    </p:spTree>
    <p:extLst>
      <p:ext uri="{BB962C8B-B14F-4D97-AF65-F5344CB8AC3E}">
        <p14:creationId xmlns:p14="http://schemas.microsoft.com/office/powerpoint/2010/main" val="397861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844</TotalTime>
  <Words>991</Words>
  <Application>Microsoft Macintosh PowerPoint</Application>
  <PresentationFormat>Presentación en pantalla (4:3)</PresentationFormat>
  <Paragraphs>54</Paragraphs>
  <Slides>17</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17</vt:i4>
      </vt:variant>
    </vt:vector>
  </HeadingPairs>
  <TitlesOfParts>
    <vt:vector size="24" baseType="lpstr">
      <vt:lpstr>Calibri</vt:lpstr>
      <vt:lpstr>Candara</vt:lpstr>
      <vt:lpstr>Myriad Pro</vt:lpstr>
      <vt:lpstr>Times New Roman</vt:lpstr>
      <vt:lpstr>Arial</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48</cp:revision>
  <dcterms:created xsi:type="dcterms:W3CDTF">2014-04-29T13:43:09Z</dcterms:created>
  <dcterms:modified xsi:type="dcterms:W3CDTF">2018-02-05T17:23:24Z</dcterms:modified>
</cp:coreProperties>
</file>